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4" r:id="rId4"/>
    <p:sldId id="299" r:id="rId5"/>
    <p:sldId id="298" r:id="rId6"/>
    <p:sldId id="283" r:id="rId7"/>
    <p:sldId id="295" r:id="rId8"/>
    <p:sldId id="296" r:id="rId9"/>
    <p:sldId id="285" r:id="rId10"/>
    <p:sldId id="287" r:id="rId11"/>
    <p:sldId id="294" r:id="rId12"/>
    <p:sldId id="292" r:id="rId13"/>
    <p:sldId id="293" r:id="rId14"/>
    <p:sldId id="279" r:id="rId15"/>
    <p:sldId id="282" r:id="rId16"/>
    <p:sldId id="278" r:id="rId17"/>
    <p:sldId id="277" r:id="rId18"/>
    <p:sldId id="266" r:id="rId19"/>
    <p:sldId id="276" r:id="rId20"/>
    <p:sldId id="272" r:id="rId21"/>
    <p:sldId id="274" r:id="rId22"/>
    <p:sldId id="289" r:id="rId23"/>
    <p:sldId id="281" r:id="rId24"/>
    <p:sldId id="280" r:id="rId25"/>
    <p:sldId id="273" r:id="rId26"/>
    <p:sldId id="269" r:id="rId27"/>
    <p:sldId id="290" r:id="rId28"/>
    <p:sldId id="263" r:id="rId29"/>
    <p:sldId id="262" r:id="rId30"/>
    <p:sldId id="261" r:id="rId31"/>
    <p:sldId id="260" r:id="rId32"/>
    <p:sldId id="264" r:id="rId33"/>
    <p:sldId id="265" r:id="rId34"/>
    <p:sldId id="297" r:id="rId35"/>
    <p:sldId id="291" r:id="rId36"/>
    <p:sldId id="267" r:id="rId37"/>
    <p:sldId id="26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B610-B54F-476B-8E43-0ADCDAD668EA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F3E2-670F-477D-AD76-200091C15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3604638" cy="2179320"/>
          </a:xfrm>
          <a:noFill/>
        </p:spPr>
        <p:txBody>
          <a:bodyPr>
            <a:normAutofit fontScale="77500" lnSpcReduction="20000"/>
          </a:bodyPr>
          <a:lstStyle/>
          <a:p>
            <a:pPr algn="r"/>
            <a:endParaRPr lang="en-US" sz="1700" b="1" dirty="0"/>
          </a:p>
          <a:p>
            <a:pPr algn="r"/>
            <a:r>
              <a:rPr lang="en-US" sz="4000" b="1" dirty="0"/>
              <a:t>What Might Happen if you Attended a Consumer Product Event? 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C4885204-8B65-4EDB-AB6E-81294AB9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2827020" cy="3482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917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annual gift guide seen by 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1,193,2677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1990E-7C0E-4C9E-A1F3-72A1D9A8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88" y="608330"/>
            <a:ext cx="403174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647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</a:rPr>
              <a:t>Cover story for this fashion designer!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C5C81-4CD5-41CC-BA24-BF967247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096332"/>
            <a:ext cx="4364828" cy="49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237" y="0"/>
            <a:ext cx="4210162" cy="3957065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237" y="1"/>
            <a:ext cx="4097175" cy="3853446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6725" y="2900935"/>
            <a:ext cx="4517274" cy="3957065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7817" y="3002025"/>
            <a:ext cx="4416183" cy="3855974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1586" y="2247666"/>
            <a:ext cx="3429000" cy="3429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4456" y="2350536"/>
            <a:ext cx="3223260" cy="322326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46FD5-D981-4247-9C45-EAF40E7F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68604"/>
            <a:ext cx="2623828" cy="2612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506EF8-0885-4C08-86FE-76DF97B01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67" y="633645"/>
            <a:ext cx="3680076" cy="1343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B6B42-CFE4-4715-B713-5C6C88372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42" y="5142728"/>
            <a:ext cx="2501667" cy="1067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6D98-8E41-4D18-9ED9-4558DFB4A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662" y="3361618"/>
            <a:ext cx="2126540" cy="1222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0CFDE-E9D8-4CCA-AEC6-629EE2211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835" y="4239708"/>
            <a:ext cx="2864667" cy="14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3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1353" y="394887"/>
            <a:ext cx="4290647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53" y="1053042"/>
            <a:ext cx="3343818" cy="306835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The news app on iPhones globally: 85M readers a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666F0-24DE-496A-9951-290E1360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838200"/>
            <a:ext cx="972651" cy="1105285"/>
          </a:xfrm>
          <a:prstGeom prst="rect">
            <a:avLst/>
          </a:prstGeom>
        </p:spPr>
      </p:pic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6888134" y="2263140"/>
            <a:ext cx="0" cy="233172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506" y="4201833"/>
            <a:ext cx="2550319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C463A4-6363-4929-AB86-28EDEF2F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133600"/>
            <a:ext cx="3140180" cy="43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7" y="679965"/>
            <a:ext cx="2421221" cy="921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56" y="787924"/>
            <a:ext cx="2438274" cy="66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" y="2975719"/>
            <a:ext cx="2421217" cy="91558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13266" y="5383162"/>
            <a:ext cx="2419328" cy="677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371" y="5091222"/>
            <a:ext cx="2384553" cy="1259923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6345" y="-680"/>
            <a:ext cx="3177655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5471" y="997324"/>
            <a:ext cx="2432915" cy="3353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product was reported about in all  of these magazines (and their .coms)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Seen by 18M, would have cost </a:t>
            </a:r>
            <a:endParaRPr lang="en-US" sz="2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$713,875.00, ROI: 167%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6015556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9"/>
            <a:ext cx="6085489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B39845F-F65A-4A9C-B7CF-4FB38EBF9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112" y="2636436"/>
            <a:ext cx="2227074" cy="1714847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55477" y="4571549"/>
            <a:ext cx="1419521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4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642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172" y="1426455"/>
            <a:ext cx="4688077" cy="3844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2804" y="1640755"/>
            <a:ext cx="2522980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Breakaway Matcha didn’t even meet this reporter in person – but pitched from our list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Seen by 1.4M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1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601" y="1905000"/>
            <a:ext cx="2522980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Thinium came to our Holiday Gift Guide event in September – and look what happened a month later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73322" y="1479196"/>
            <a:ext cx="4688077" cy="3738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0449" y="2583591"/>
            <a:ext cx="3985907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Stanley Poll, New York City’s epicurean must-stop sent their gingerbread house to Town &amp; Country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An ad in this mag would have cost $115,580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It’s read by 812,000 perfectly matched customers for his business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-3" b="9850"/>
          <a:stretch/>
        </p:blipFill>
        <p:spPr bwMode="auto"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521" y="5029200"/>
            <a:ext cx="6858000" cy="12064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This page would have cost $258,000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ROI: 600%</a:t>
            </a:r>
          </a:p>
        </p:txBody>
      </p:sp>
      <p:pic>
        <p:nvPicPr>
          <p:cNvPr id="7" name="Picture 6" descr="Good Housekeeping Lipz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563" y="307731"/>
            <a:ext cx="1908871" cy="399763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2032" y="1702989"/>
            <a:ext cx="4091938" cy="1207121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2514600"/>
            <a:ext cx="3754752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“Dear Consumer Product Events: Since the Lipzu article came out in Good Housekeeping, I have gotten 687 orders!  Today, I was able to give the Humane Society a $1000 check. 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Daisy, 10-year old creator of Lipzu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31" r="5973"/>
          <a:stretch/>
        </p:blipFill>
        <p:spPr bwMode="auto"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924800" cy="1219200"/>
          </a:xfrm>
          <a:noFill/>
        </p:spPr>
        <p:txBody>
          <a:bodyPr>
            <a:normAutofit fontScale="85000" lnSpcReduction="10000"/>
          </a:bodyPr>
          <a:lstStyle/>
          <a:p>
            <a:pPr algn="r"/>
            <a:endParaRPr lang="en-US" sz="1700" b="1" dirty="0"/>
          </a:p>
          <a:p>
            <a:pPr algn="r"/>
            <a:r>
              <a:rPr lang="en-US" sz="4400" b="1" dirty="0"/>
              <a:t>Here are some results from our clients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53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18053"/>
            <a:ext cx="3922207" cy="17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laceholder cap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140" y="2411587"/>
            <a:ext cx="2819400" cy="16764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placeholder capt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9544" y="3897537"/>
            <a:ext cx="2971800" cy="20574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placeholder capti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68" y="3163005"/>
            <a:ext cx="1591310" cy="110490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43314" y="2057400"/>
            <a:ext cx="32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client got several placements at CPE, including Maxim, the premier men’s magazine with 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8,705,000 monthly readers</a:t>
            </a:r>
          </a:p>
          <a:p>
            <a:pPr algn="ctr"/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8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8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1300450"/>
            <a:ext cx="3125532" cy="3652550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/>
              <a:t>This client landed a full page story in Newsweek magazine. This page would have cost $20,000 and it’s the second largest biz magazine in the US!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8BD287-7002-46F1-833D-9D6688FEE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75" y="1419005"/>
            <a:ext cx="2705865" cy="35339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Vanity Fair Pedego jpeg.JPG">
            <a:extLst>
              <a:ext uri="{FF2B5EF4-FFF2-40B4-BE49-F238E27FC236}">
                <a16:creationId xmlns:a16="http://schemas.microsoft.com/office/drawing/2014/main" id="{B0D97CDD-BCD5-4B9C-A34E-3EF7ACC7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00" r="1" b="1"/>
          <a:stretch/>
        </p:blipFill>
        <p:spPr>
          <a:xfrm>
            <a:off x="1371600" y="1104908"/>
            <a:ext cx="6197574" cy="4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53A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Father’s Day Gift Guide  seen by 2.4M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96" y="608330"/>
            <a:ext cx="50467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ent results LA Times Gift Guide Deb Lindquist with black border jpeg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-1" b="181"/>
          <a:stretch/>
        </p:blipFill>
        <p:spPr>
          <a:xfrm>
            <a:off x="20" y="10"/>
            <a:ext cx="565097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rgbClr val="A63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0" y="640081"/>
            <a:ext cx="2546347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How many saw this? 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Oh, only 2.5 million</a:t>
            </a:r>
          </a:p>
        </p:txBody>
      </p:sp>
    </p:spTree>
    <p:extLst>
      <p:ext uri="{BB962C8B-B14F-4D97-AF65-F5344CB8AC3E}">
        <p14:creationId xmlns:p14="http://schemas.microsoft.com/office/powerpoint/2010/main" val="411206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856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5,576,000 readers saw </a:t>
            </a:r>
            <a:r>
              <a:rPr lang="en-US" sz="1400" b="1" dirty="0">
                <a:solidFill>
                  <a:srgbClr val="FFFFFF"/>
                </a:solidFill>
              </a:rPr>
              <a:t>this client’s 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gowns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dirty="0">
                <a:solidFill>
                  <a:srgbClr val="FFFFFF"/>
                </a:solidFill>
              </a:rPr>
            </a:b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Had she bought an ad, it would have cost $85,399</a:t>
            </a:r>
            <a:br>
              <a:rPr lang="en-US" sz="1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" name="Content Placeholder 6" descr="BRIDES mag Deb Lindquist 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7484" y="1446483"/>
            <a:ext cx="5391149" cy="39624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7275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773" y="1828800"/>
            <a:ext cx="2511171" cy="928494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Verterra makes disposable plates from fallen leaves in the forest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782,333 readers were introduced to this amazing product when they met the editors at a Consumer Product Event</a:t>
            </a:r>
          </a:p>
        </p:txBody>
      </p:sp>
      <p:pic>
        <p:nvPicPr>
          <p:cNvPr id="4" name="Picture 3" descr="Star magazine Vert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5987" y="643467"/>
            <a:ext cx="4303648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N Verterra.JPG">
            <a:extLst>
              <a:ext uri="{FF2B5EF4-FFF2-40B4-BE49-F238E27FC236}">
                <a16:creationId xmlns:a16="http://schemas.microsoft.com/office/drawing/2014/main" id="{2CDE8D9F-9CB3-4301-B96D-33C5155EC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055" r="5973"/>
          <a:stretch/>
        </p:blipFill>
        <p:spPr>
          <a:xfrm>
            <a:off x="2736855" y="1066800"/>
            <a:ext cx="36702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677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200" y="1200690"/>
            <a:ext cx="3153009" cy="2205732"/>
          </a:xfrm>
        </p:spPr>
        <p:txBody>
          <a:bodyPr anchor="t">
            <a:noAutofit/>
          </a:bodyPr>
          <a:lstStyle/>
          <a:p>
            <a:pPr algn="r"/>
            <a:endParaRPr lang="en-US" sz="2400" b="1" dirty="0">
              <a:solidFill>
                <a:srgbClr val="FFFFFF"/>
              </a:solidFill>
            </a:endParaRPr>
          </a:p>
          <a:p>
            <a:pPr algn="r"/>
            <a:r>
              <a:rPr lang="en-US" sz="2400" b="1" dirty="0">
                <a:solidFill>
                  <a:srgbClr val="FFFFFF"/>
                </a:solidFill>
              </a:rPr>
              <a:t>This product only got their product in front of 343,000 daily viewers - not a bad return on investment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NBC Gyrobo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61995"/>
            <a:ext cx="4094602" cy="533498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4038600" cy="5029200"/>
          </a:xfrm>
        </p:spPr>
        <p:txBody>
          <a:bodyPr>
            <a:normAutofit/>
          </a:bodyPr>
          <a:lstStyle/>
          <a:p>
            <a:r>
              <a:rPr lang="en-US" sz="2400" b="1" dirty="0"/>
              <a:t>Read by 85 million </a:t>
            </a:r>
          </a:p>
        </p:txBody>
      </p:sp>
      <p:pic>
        <p:nvPicPr>
          <p:cNvPr id="4" name="Picture 3" descr="About.com InAPik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1733" y="1066800"/>
            <a:ext cx="4121727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3683E-7B92-475B-9C6C-21D3069B8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125" r="17875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rgbClr val="FFFFFF"/>
                </a:solidFill>
              </a:rPr>
              <a:t>These products landed on the #1 most viewed morning TV show in the US: Los Angeles’ KTLA Morning News.</a:t>
            </a:r>
          </a:p>
        </p:txBody>
      </p:sp>
    </p:spTree>
    <p:extLst>
      <p:ext uri="{BB962C8B-B14F-4D97-AF65-F5344CB8AC3E}">
        <p14:creationId xmlns:p14="http://schemas.microsoft.com/office/powerpoint/2010/main" val="340651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7275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051" y="1676400"/>
            <a:ext cx="2511171" cy="928494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What if you got into TIME for Kids magazine? </a:t>
            </a: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This placement was seen by 3,804,507 students and 143,172 teachers</a:t>
            </a:r>
          </a:p>
        </p:txBody>
      </p:sp>
      <p:pic>
        <p:nvPicPr>
          <p:cNvPr id="4" name="Picture 3" descr="TIME for Kids Monke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4223" y="1116506"/>
            <a:ext cx="4567176" cy="46249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rganic Spa mag Artisan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908" y="1387880"/>
            <a:ext cx="2842491" cy="3752463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97FCB4AC-74E0-4CC3-95D6-E6158D6EC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5C4527E1-0008-421A-B31C-AEA4C2A6A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901" y="1396347"/>
            <a:ext cx="3125532" cy="3500150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This client met the editors of Organic Spa magazine at the Holiday Gift Guide Consumer Product Event and got into this gorgeous publication read by 125,000</a:t>
            </a:r>
          </a:p>
          <a:p>
            <a:pPr algn="l">
              <a:lnSpc>
                <a:spcPct val="90000"/>
              </a:lnSpc>
            </a:pPr>
            <a:endParaRPr lang="en-US" sz="24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8592" y="2362200"/>
            <a:ext cx="6203430" cy="3962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4648200" cy="3352800"/>
          </a:xfrm>
        </p:spPr>
        <p:txBody>
          <a:bodyPr>
            <a:normAutofit/>
          </a:bodyPr>
          <a:lstStyle/>
          <a:p>
            <a:r>
              <a:rPr lang="en-US" sz="2400" b="1" dirty="0"/>
              <a:t>Presents for Purpose met the editors from Good Housekeeping, read by 300,000 women who could use their e-tailing service to buy gifts – and benefit charities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7275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051" y="2057400"/>
            <a:ext cx="2511171" cy="928494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Vapur’s </a:t>
            </a:r>
            <a:r>
              <a:rPr lang="en-US" sz="24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coloful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water bottles were exposed to 3,527,304 water bottle-toting Angelenos.</a:t>
            </a: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Vapur LA Times.JPG"/>
          <p:cNvPicPr>
            <a:picLocks noChangeAspect="1"/>
          </p:cNvPicPr>
          <p:nvPr/>
        </p:nvPicPr>
        <p:blipFill rotWithShape="1">
          <a:blip r:embed="rId2" cstate="print"/>
          <a:srcRect l="236" r="3" b="3"/>
          <a:stretch/>
        </p:blipFill>
        <p:spPr>
          <a:xfrm>
            <a:off x="4094223" y="736071"/>
            <a:ext cx="4567176" cy="53858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860930-CCD6-411E-9CF5-A09A68F752E8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DF83691-3BA9-4E21-96D4-6E7B30991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3" r="-508" b="7752"/>
          <a:stretch/>
        </p:blipFill>
        <p:spPr>
          <a:xfrm>
            <a:off x="1936711" y="235656"/>
            <a:ext cx="5625557" cy="64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6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400"/>
            <a:ext cx="7162800" cy="5943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b="1" dirty="0"/>
          </a:p>
          <a:p>
            <a:r>
              <a:rPr lang="en-US" sz="4600" b="1" dirty="0">
                <a:solidFill>
                  <a:srgbClr val="CC0099"/>
                </a:solidFill>
              </a:rPr>
              <a:t>Consumer Product Events connects consumer packaged goods with the press who are looking to report about them. </a:t>
            </a:r>
            <a:endParaRPr lang="en-US" sz="4600" dirty="0">
              <a:solidFill>
                <a:srgbClr val="CC0099"/>
              </a:solidFill>
            </a:endParaRPr>
          </a:p>
          <a:p>
            <a:endParaRPr lang="en-US" dirty="0"/>
          </a:p>
          <a:p>
            <a:r>
              <a:rPr lang="en-US" dirty="0"/>
              <a:t>These are real results from our clients who have attended our showcases in New York City and Los Angeles. </a:t>
            </a:r>
          </a:p>
          <a:p>
            <a:endParaRPr lang="en-US" dirty="0"/>
          </a:p>
          <a:p>
            <a:r>
              <a:rPr lang="en-US" dirty="0"/>
              <a:t>We provide direct access to our little black book of contacts most likely to report about a product like yours.</a:t>
            </a:r>
          </a:p>
          <a:p>
            <a:endParaRPr lang="en-US" dirty="0"/>
          </a:p>
          <a:p>
            <a:r>
              <a:rPr lang="en-US" dirty="0"/>
              <a:t>There’s no place in the world where you’d ever meet all these people at once.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4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400"/>
            <a:ext cx="7162800" cy="5943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dirty="0"/>
          </a:p>
          <a:p>
            <a:endParaRPr lang="en-US" sz="4600" b="1" dirty="0">
              <a:solidFill>
                <a:srgbClr val="CC0099"/>
              </a:solidFill>
            </a:endParaRPr>
          </a:p>
          <a:p>
            <a:r>
              <a:rPr lang="en-US" sz="4600" b="1" dirty="0">
                <a:solidFill>
                  <a:srgbClr val="CC0099"/>
                </a:solidFill>
              </a:rPr>
              <a:t>You could be next.</a:t>
            </a:r>
            <a:endParaRPr lang="en-US" sz="4600" dirty="0">
              <a:solidFill>
                <a:srgbClr val="CC0099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"/>
            <a:ext cx="7162800" cy="5943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b="1" dirty="0"/>
              <a:t>Contact us @ </a:t>
            </a:r>
          </a:p>
          <a:p>
            <a:r>
              <a:rPr lang="en-US" sz="4000" b="1" dirty="0"/>
              <a:t>310.317.1543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647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72M eyeballs landed on Good Clean Love in Cosmo’s print, digital and social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12C57-E4E2-441C-B3FD-585EB2DA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84" y="1412788"/>
            <a:ext cx="5391149" cy="40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7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9103F-A611-42DD-8A6F-A9A0B6F5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96" y="643467"/>
            <a:ext cx="53900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647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32" y="1676400"/>
            <a:ext cx="3587068" cy="34290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influencer is wearing a client's necklace. She writes for Cosmo, Oprah, Elle, Refinery29 and many others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89CC5DB-4275-4041-83E4-1632BFBF6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09" y="381000"/>
            <a:ext cx="281527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C904959-89EB-4695-A970-C1BCD6A0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20700"/>
            <a:ext cx="4914900" cy="83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0144C-24CE-4EB3-ADE1-917FADED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1435100"/>
            <a:ext cx="4914900" cy="486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#1 press outlet in the world!</a:t>
            </a:r>
          </a:p>
        </p:txBody>
      </p:sp>
    </p:spTree>
    <p:extLst>
      <p:ext uri="{BB962C8B-B14F-4D97-AF65-F5344CB8AC3E}">
        <p14:creationId xmlns:p14="http://schemas.microsoft.com/office/powerpoint/2010/main" val="23999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8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This placement turned this dog dish into a #1 selling product as a result of this placement</a:t>
            </a:r>
          </a:p>
        </p:txBody>
      </p:sp>
      <p:sp>
        <p:nvSpPr>
          <p:cNvPr id="105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E984C-43F4-4DA4-B0C0-C2D41FFB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2" y="194136"/>
            <a:ext cx="6580700" cy="64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06" y="2362200"/>
            <a:ext cx="2762194" cy="366651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red carpet at the Emmys for Pelican?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Priceless</a:t>
            </a:r>
          </a:p>
        </p:txBody>
      </p:sp>
      <p:pic>
        <p:nvPicPr>
          <p:cNvPr id="5" name="Picture 4" descr="A group of people standing on top of a suitcase&#10;&#10;Description automatically generated">
            <a:extLst>
              <a:ext uri="{FF2B5EF4-FFF2-40B4-BE49-F238E27FC236}">
                <a16:creationId xmlns:a16="http://schemas.microsoft.com/office/drawing/2014/main" id="{7C43E6EA-8DEC-4DDB-930B-5B636808E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148235" cy="487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3BA02-79E3-40D3-9123-E60F61DC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6" y="931199"/>
            <a:ext cx="2924593" cy="17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614</Words>
  <Application>Microsoft Office PowerPoint</Application>
  <PresentationFormat>On-screen Show (4:3)</PresentationFormat>
  <Paragraphs>71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These products landed on the #1 most viewed morning TV show in the US: Los Angeles’ KTLA Morning News.</vt:lpstr>
      <vt:lpstr>72M eyeballs landed on Good Clean Love in Cosmo’s print, digital and social</vt:lpstr>
      <vt:lpstr>PowerPoint Presentation</vt:lpstr>
      <vt:lpstr>This influencer is wearing a client's necklace. She writes for Cosmo, Oprah, Elle, Refinery29 and many others</vt:lpstr>
      <vt:lpstr>The #1 press outlet in the world!</vt:lpstr>
      <vt:lpstr>This placement turned this dog dish into a #1 selling product as a result of this placement</vt:lpstr>
      <vt:lpstr>On the red carpet at the Emmys for Pelican?   Priceless</vt:lpstr>
      <vt:lpstr>The annual gift guide seen by  1,193,2677</vt:lpstr>
      <vt:lpstr>Cover story for this fashion designer!</vt:lpstr>
      <vt:lpstr>PowerPoint Presentation</vt:lpstr>
      <vt:lpstr>The news app on iPhones globally: 85M readers a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Father’s Day Gift Guide  seen by 2.4M</vt:lpstr>
      <vt:lpstr>How many saw this?   Oh, only 2.5 million</vt:lpstr>
      <vt:lpstr>5,576,000 readers saw this client’s gowns   Had she bought an ad, it would have cost $85,399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Dutch</dc:creator>
  <cp:lastModifiedBy>Alyson Dutch</cp:lastModifiedBy>
  <cp:revision>38</cp:revision>
  <dcterms:created xsi:type="dcterms:W3CDTF">2020-10-30T20:56:26Z</dcterms:created>
  <dcterms:modified xsi:type="dcterms:W3CDTF">2021-08-25T15:40:49Z</dcterms:modified>
</cp:coreProperties>
</file>